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5720000" cy="32918400"/>
  <p:notesSz cx="20104100" cy="15081250"/>
  <p:embeddedFontLst>
    <p:embeddedFont>
      <p:font typeface="Oswald" panose="020B0604020202020204" charset="0"/>
      <p:regular r:id="rId4"/>
      <p:bold r:id="rId5"/>
    </p:embeddedFont>
    <p:embeddedFont>
      <p:font typeface="Playfair Display" panose="020B0604020202020204" charset="0"/>
      <p:regular r:id="rId6"/>
      <p:bold r:id="rId7"/>
      <p:italic r:id="rId8"/>
      <p:boldItalic r:id="rId9"/>
    </p:embeddedFont>
    <p:embeddedFont>
      <p:font typeface="PT Serif" panose="020B0604020202020204" charset="0"/>
      <p:regular r:id="rId10"/>
      <p:bold r:id="rId11"/>
      <p:italic r:id="rId12"/>
      <p:boldItalic r:id="rId13"/>
    </p:embeddedFont>
    <p:embeddedFont>
      <p:font typeface="Source Code Pr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0" roundtripDataSignature="AMtx7mjjFltEbwIr1J/n/Hq3792JyUdO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4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>
        <p:scale>
          <a:sx n="30" d="100"/>
          <a:sy n="30" d="100"/>
        </p:scale>
        <p:origin x="24" y="-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124575" y="1130300"/>
            <a:ext cx="7856538" cy="5656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2010400" y="7163575"/>
            <a:ext cx="16083275" cy="67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126163" y="1130300"/>
            <a:ext cx="7853362" cy="5656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f3cf9ae37_0_63"/>
          <p:cNvSpPr txBox="1">
            <a:spLocks noGrp="1"/>
          </p:cNvSpPr>
          <p:nvPr>
            <p:ph type="title"/>
          </p:nvPr>
        </p:nvSpPr>
        <p:spPr>
          <a:xfrm>
            <a:off x="7948304" y="532079"/>
            <a:ext cx="29814958" cy="2493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8200" b="1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g7f3cf9ae37_0_63"/>
          <p:cNvSpPr txBox="1">
            <a:spLocks noGrp="1"/>
          </p:cNvSpPr>
          <p:nvPr>
            <p:ph type="body" idx="1"/>
          </p:nvPr>
        </p:nvSpPr>
        <p:spPr>
          <a:xfrm>
            <a:off x="2286000" y="7571231"/>
            <a:ext cx="41147796" cy="21726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marL="914400" lvl="1" indent="-2286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None/>
              <a:defRPr/>
            </a:lvl2pPr>
            <a:lvl3pPr marL="1371600" lvl="2" indent="-2286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None/>
              <a:defRPr/>
            </a:lvl3pPr>
            <a:lvl4pPr marL="1828800" lvl="3" indent="-2286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None/>
              <a:defRPr/>
            </a:lvl4pPr>
            <a:lvl5pPr marL="2286000" lvl="4" indent="-2286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None/>
              <a:defRPr/>
            </a:lvl5pPr>
            <a:lvl6pPr marL="2743200" lvl="5" indent="-2286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None/>
              <a:defRPr/>
            </a:lvl6pPr>
            <a:lvl7pPr marL="3200400" lvl="6" indent="-2286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None/>
              <a:defRPr/>
            </a:lvl7pPr>
            <a:lvl8pPr marL="3657600" lvl="7" indent="-2286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None/>
              <a:defRPr/>
            </a:lvl8pPr>
            <a:lvl9pPr marL="4114800" lvl="8" indent="-228600" algn="l">
              <a:lnSpc>
                <a:spcPct val="115000"/>
              </a:lnSpc>
              <a:spcBef>
                <a:spcPts val="8716"/>
              </a:spcBef>
              <a:spcAft>
                <a:spcPts val="8716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g7f3cf9ae37_0_63"/>
          <p:cNvSpPr txBox="1">
            <a:spLocks noGrp="1"/>
          </p:cNvSpPr>
          <p:nvPr>
            <p:ph type="ftr" idx="11"/>
          </p:nvPr>
        </p:nvSpPr>
        <p:spPr>
          <a:xfrm>
            <a:off x="15544800" y="30614113"/>
            <a:ext cx="14630146" cy="164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7f3cf9ae37_0_63"/>
          <p:cNvSpPr txBox="1">
            <a:spLocks noGrp="1"/>
          </p:cNvSpPr>
          <p:nvPr>
            <p:ph type="dt" idx="10"/>
          </p:nvPr>
        </p:nvSpPr>
        <p:spPr>
          <a:xfrm>
            <a:off x="2286000" y="30614113"/>
            <a:ext cx="10515502" cy="164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g7f3cf9ae37_0_63"/>
          <p:cNvSpPr txBox="1">
            <a:spLocks noGrp="1"/>
          </p:cNvSpPr>
          <p:nvPr>
            <p:ph type="sldNum" idx="12"/>
          </p:nvPr>
        </p:nvSpPr>
        <p:spPr>
          <a:xfrm>
            <a:off x="32918403" y="30614113"/>
            <a:ext cx="10515502" cy="1646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f3cf9ae37_0_53"/>
          <p:cNvSpPr txBox="1">
            <a:spLocks noGrp="1"/>
          </p:cNvSpPr>
          <p:nvPr>
            <p:ph type="body" idx="1"/>
          </p:nvPr>
        </p:nvSpPr>
        <p:spPr>
          <a:xfrm>
            <a:off x="1558500" y="27075681"/>
            <a:ext cx="29993709" cy="387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Oswald"/>
              <a:buNone/>
              <a:defRPr sz="114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6" name="Google Shape;56;g7f3cf9ae37_0_53"/>
          <p:cNvSpPr txBox="1">
            <a:spLocks noGrp="1"/>
          </p:cNvSpPr>
          <p:nvPr>
            <p:ph type="sldNum" idx="12"/>
          </p:nvPr>
        </p:nvSpPr>
        <p:spPr>
          <a:xfrm>
            <a:off x="42362288" y="29844588"/>
            <a:ext cx="2743323" cy="251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g7f3cf9ae37_0_56"/>
          <p:cNvCxnSpPr/>
          <p:nvPr/>
        </p:nvCxnSpPr>
        <p:spPr>
          <a:xfrm>
            <a:off x="2066375" y="19124959"/>
            <a:ext cx="455264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9" name="Google Shape;59;g7f3cf9ae37_0_56"/>
          <p:cNvSpPr txBox="1">
            <a:spLocks noGrp="1"/>
          </p:cNvSpPr>
          <p:nvPr>
            <p:ph type="title" hasCustomPrompt="1"/>
          </p:nvPr>
        </p:nvSpPr>
        <p:spPr>
          <a:xfrm>
            <a:off x="1558500" y="7079200"/>
            <a:ext cx="42603032" cy="1256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0"/>
              <a:buNone/>
              <a:defRPr sz="65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0"/>
              <a:buNone/>
              <a:defRPr sz="65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0"/>
              <a:buNone/>
              <a:defRPr sz="65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0"/>
              <a:buNone/>
              <a:defRPr sz="65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0"/>
              <a:buNone/>
              <a:defRPr sz="65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0"/>
              <a:buNone/>
              <a:defRPr sz="65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0"/>
              <a:buNone/>
              <a:defRPr sz="65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0"/>
              <a:buNone/>
              <a:defRPr sz="65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300"/>
              <a:buNone/>
              <a:defRPr sz="65500"/>
            </a:lvl9pPr>
          </a:lstStyle>
          <a:p>
            <a:r>
              <a:t>xx%</a:t>
            </a:r>
          </a:p>
        </p:txBody>
      </p:sp>
      <p:sp>
        <p:nvSpPr>
          <p:cNvPr id="60" name="Google Shape;60;g7f3cf9ae37_0_56"/>
          <p:cNvSpPr txBox="1">
            <a:spLocks noGrp="1"/>
          </p:cNvSpPr>
          <p:nvPr>
            <p:ph type="body" idx="1"/>
          </p:nvPr>
        </p:nvSpPr>
        <p:spPr>
          <a:xfrm>
            <a:off x="1558500" y="20174241"/>
            <a:ext cx="42603032" cy="8325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t" anchorCtr="0">
            <a:noAutofit/>
          </a:bodyPr>
          <a:lstStyle>
            <a:lvl1pPr marL="457200" lvl="0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  <a:defRPr/>
            </a:lvl1pPr>
            <a:lvl2pPr marL="914400" lvl="1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○"/>
              <a:defRPr/>
            </a:lvl2pPr>
            <a:lvl3pPr marL="1371600" lvl="2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■"/>
              <a:defRPr/>
            </a:lvl3pPr>
            <a:lvl4pPr marL="1828800" lvl="3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●"/>
              <a:defRPr/>
            </a:lvl4pPr>
            <a:lvl5pPr marL="2286000" lvl="4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○"/>
              <a:defRPr/>
            </a:lvl5pPr>
            <a:lvl6pPr marL="2743200" lvl="5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■"/>
              <a:defRPr/>
            </a:lvl6pPr>
            <a:lvl7pPr marL="3200400" lvl="6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●"/>
              <a:defRPr/>
            </a:lvl7pPr>
            <a:lvl8pPr marL="3657600" lvl="7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○"/>
              <a:defRPr/>
            </a:lvl8pPr>
            <a:lvl9pPr marL="4114800" lvl="8" indent="-444500" algn="l">
              <a:lnSpc>
                <a:spcPct val="115000"/>
              </a:lnSpc>
              <a:spcBef>
                <a:spcPts val="8716"/>
              </a:spcBef>
              <a:spcAft>
                <a:spcPts val="8716"/>
              </a:spcAft>
              <a:buSzPts val="3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7f3cf9ae37_0_56"/>
          <p:cNvSpPr txBox="1">
            <a:spLocks noGrp="1"/>
          </p:cNvSpPr>
          <p:nvPr>
            <p:ph type="sldNum" idx="12"/>
          </p:nvPr>
        </p:nvSpPr>
        <p:spPr>
          <a:xfrm>
            <a:off x="42362288" y="29844588"/>
            <a:ext cx="2743323" cy="251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3cf9ae37_0_61"/>
          <p:cNvSpPr txBox="1">
            <a:spLocks noGrp="1"/>
          </p:cNvSpPr>
          <p:nvPr>
            <p:ph type="sldNum" idx="12"/>
          </p:nvPr>
        </p:nvSpPr>
        <p:spPr>
          <a:xfrm>
            <a:off x="42362288" y="29844588"/>
            <a:ext cx="2743323" cy="251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7f3cf9ae37_0_14"/>
          <p:cNvSpPr/>
          <p:nvPr/>
        </p:nvSpPr>
        <p:spPr>
          <a:xfrm rot="10800000">
            <a:off x="21130499" y="18774764"/>
            <a:ext cx="3459002" cy="2486356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7f3cf9ae37_0_14"/>
          <p:cNvSpPr/>
          <p:nvPr/>
        </p:nvSpPr>
        <p:spPr>
          <a:xfrm>
            <a:off x="-125" y="0"/>
            <a:ext cx="45720228" cy="1999496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7f3cf9ae37_0_14"/>
          <p:cNvSpPr txBox="1">
            <a:spLocks noGrp="1"/>
          </p:cNvSpPr>
          <p:nvPr>
            <p:ph type="ctrTitle"/>
          </p:nvPr>
        </p:nvSpPr>
        <p:spPr>
          <a:xfrm>
            <a:off x="2055875" y="4123520"/>
            <a:ext cx="41411825" cy="1349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700"/>
              <a:buNone/>
              <a:defRPr sz="32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700"/>
              <a:buNone/>
              <a:defRPr sz="32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700"/>
              <a:buNone/>
              <a:defRPr sz="32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700"/>
              <a:buNone/>
              <a:defRPr sz="32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700"/>
              <a:buNone/>
              <a:defRPr sz="32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700"/>
              <a:buNone/>
              <a:defRPr sz="32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700"/>
              <a:buNone/>
              <a:defRPr sz="32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700"/>
              <a:buNone/>
              <a:defRPr sz="32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700"/>
              <a:buNone/>
              <a:defRPr sz="32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g7f3cf9ae37_0_14"/>
          <p:cNvSpPr txBox="1">
            <a:spLocks noGrp="1"/>
          </p:cNvSpPr>
          <p:nvPr>
            <p:ph type="subTitle" idx="1"/>
          </p:nvPr>
        </p:nvSpPr>
        <p:spPr>
          <a:xfrm>
            <a:off x="2055875" y="21748802"/>
            <a:ext cx="41411825" cy="806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Oswald"/>
              <a:buNone/>
              <a:defRPr sz="197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Oswald"/>
              <a:buNone/>
              <a:defRPr sz="197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Oswald"/>
              <a:buNone/>
              <a:defRPr sz="197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Oswald"/>
              <a:buNone/>
              <a:defRPr sz="197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Oswald"/>
              <a:buNone/>
              <a:defRPr sz="197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Oswald"/>
              <a:buNone/>
              <a:defRPr sz="197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Oswald"/>
              <a:buNone/>
              <a:defRPr sz="197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Oswald"/>
              <a:buNone/>
              <a:defRPr sz="197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Font typeface="Oswald"/>
              <a:buNone/>
              <a:defRPr sz="197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0" name="Google Shape;20;g7f3cf9ae37_0_14"/>
          <p:cNvSpPr txBox="1">
            <a:spLocks noGrp="1"/>
          </p:cNvSpPr>
          <p:nvPr>
            <p:ph type="sldNum" idx="12"/>
          </p:nvPr>
        </p:nvSpPr>
        <p:spPr>
          <a:xfrm>
            <a:off x="42362288" y="29844588"/>
            <a:ext cx="2743323" cy="251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7f3cf9ae37_0_20"/>
          <p:cNvSpPr/>
          <p:nvPr/>
        </p:nvSpPr>
        <p:spPr>
          <a:xfrm>
            <a:off x="0" y="10031040"/>
            <a:ext cx="45720228" cy="128561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7f3cf9ae37_0_20"/>
          <p:cNvSpPr txBox="1">
            <a:spLocks noGrp="1"/>
          </p:cNvSpPr>
          <p:nvPr>
            <p:ph type="title"/>
          </p:nvPr>
        </p:nvSpPr>
        <p:spPr>
          <a:xfrm>
            <a:off x="2154001" y="12094080"/>
            <a:ext cx="41411825" cy="970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  <a:defRPr sz="197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  <a:defRPr sz="197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  <a:defRPr sz="197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  <a:defRPr sz="197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  <a:defRPr sz="197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  <a:defRPr sz="197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  <a:defRPr sz="197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  <a:defRPr sz="197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  <a:defRPr sz="197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g7f3cf9ae37_0_20"/>
          <p:cNvSpPr txBox="1">
            <a:spLocks noGrp="1"/>
          </p:cNvSpPr>
          <p:nvPr>
            <p:ph type="sldNum" idx="12"/>
          </p:nvPr>
        </p:nvSpPr>
        <p:spPr>
          <a:xfrm>
            <a:off x="42362288" y="29844588"/>
            <a:ext cx="2743323" cy="251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g7f3cf9ae37_0_24"/>
          <p:cNvCxnSpPr/>
          <p:nvPr/>
        </p:nvCxnSpPr>
        <p:spPr>
          <a:xfrm>
            <a:off x="2146000" y="8163693"/>
            <a:ext cx="307080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7" name="Google Shape;27;g7f3cf9ae37_0_24"/>
          <p:cNvSpPr txBox="1">
            <a:spLocks noGrp="1"/>
          </p:cNvSpPr>
          <p:nvPr>
            <p:ph type="title"/>
          </p:nvPr>
        </p:nvSpPr>
        <p:spPr>
          <a:xfrm>
            <a:off x="1558500" y="2384001"/>
            <a:ext cx="42603032" cy="46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7f3cf9ae37_0_24"/>
          <p:cNvSpPr txBox="1">
            <a:spLocks noGrp="1"/>
          </p:cNvSpPr>
          <p:nvPr>
            <p:ph type="body" idx="1"/>
          </p:nvPr>
        </p:nvSpPr>
        <p:spPr>
          <a:xfrm>
            <a:off x="1558500" y="9400480"/>
            <a:ext cx="42603032" cy="1983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t" anchorCtr="0">
            <a:noAutofit/>
          </a:bodyPr>
          <a:lstStyle>
            <a:lvl1pPr marL="457200" lvl="0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  <a:defRPr/>
            </a:lvl1pPr>
            <a:lvl2pPr marL="914400" lvl="1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○"/>
              <a:defRPr/>
            </a:lvl2pPr>
            <a:lvl3pPr marL="1371600" lvl="2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■"/>
              <a:defRPr/>
            </a:lvl3pPr>
            <a:lvl4pPr marL="1828800" lvl="3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●"/>
              <a:defRPr/>
            </a:lvl4pPr>
            <a:lvl5pPr marL="2286000" lvl="4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○"/>
              <a:defRPr/>
            </a:lvl5pPr>
            <a:lvl6pPr marL="2743200" lvl="5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■"/>
              <a:defRPr/>
            </a:lvl6pPr>
            <a:lvl7pPr marL="3200400" lvl="6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●"/>
              <a:defRPr/>
            </a:lvl7pPr>
            <a:lvl8pPr marL="3657600" lvl="7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○"/>
              <a:defRPr/>
            </a:lvl8pPr>
            <a:lvl9pPr marL="4114800" lvl="8" indent="-444500" algn="l">
              <a:lnSpc>
                <a:spcPct val="115000"/>
              </a:lnSpc>
              <a:spcBef>
                <a:spcPts val="8716"/>
              </a:spcBef>
              <a:spcAft>
                <a:spcPts val="8716"/>
              </a:spcAft>
              <a:buSzPts val="3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g7f3cf9ae37_0_24"/>
          <p:cNvSpPr txBox="1">
            <a:spLocks noGrp="1"/>
          </p:cNvSpPr>
          <p:nvPr>
            <p:ph type="sldNum" idx="12"/>
          </p:nvPr>
        </p:nvSpPr>
        <p:spPr>
          <a:xfrm>
            <a:off x="42362288" y="29844588"/>
            <a:ext cx="2743323" cy="251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g7f3cf9ae37_0_29"/>
          <p:cNvCxnSpPr/>
          <p:nvPr/>
        </p:nvCxnSpPr>
        <p:spPr>
          <a:xfrm>
            <a:off x="2146000" y="8163693"/>
            <a:ext cx="307080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2" name="Google Shape;32;g7f3cf9ae37_0_29"/>
          <p:cNvSpPr txBox="1">
            <a:spLocks noGrp="1"/>
          </p:cNvSpPr>
          <p:nvPr>
            <p:ph type="title"/>
          </p:nvPr>
        </p:nvSpPr>
        <p:spPr>
          <a:xfrm>
            <a:off x="1558500" y="2384001"/>
            <a:ext cx="42603032" cy="46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7f3cf9ae37_0_29"/>
          <p:cNvSpPr txBox="1">
            <a:spLocks noGrp="1"/>
          </p:cNvSpPr>
          <p:nvPr>
            <p:ph type="body" idx="1"/>
          </p:nvPr>
        </p:nvSpPr>
        <p:spPr>
          <a:xfrm>
            <a:off x="1558500" y="9400480"/>
            <a:ext cx="19999444" cy="1983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t" anchorCtr="0">
            <a:noAutofit/>
          </a:bodyPr>
          <a:lstStyle>
            <a:lvl1pPr marL="457200" lvl="0" indent="-444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●"/>
              <a:defRPr sz="7600"/>
            </a:lvl1pPr>
            <a:lvl2pPr marL="914400" lvl="1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○"/>
              <a:defRPr sz="6500"/>
            </a:lvl2pPr>
            <a:lvl3pPr marL="1371600" lvl="2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■"/>
              <a:defRPr sz="6500"/>
            </a:lvl3pPr>
            <a:lvl4pPr marL="1828800" lvl="3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●"/>
              <a:defRPr sz="6500"/>
            </a:lvl4pPr>
            <a:lvl5pPr marL="2286000" lvl="4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○"/>
              <a:defRPr sz="6500"/>
            </a:lvl5pPr>
            <a:lvl6pPr marL="2743200" lvl="5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■"/>
              <a:defRPr sz="6500"/>
            </a:lvl6pPr>
            <a:lvl7pPr marL="3200400" lvl="6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●"/>
              <a:defRPr sz="6500"/>
            </a:lvl7pPr>
            <a:lvl8pPr marL="3657600" lvl="7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○"/>
              <a:defRPr sz="6500"/>
            </a:lvl8pPr>
            <a:lvl9pPr marL="4114800" lvl="8" indent="-412750" algn="l">
              <a:lnSpc>
                <a:spcPct val="115000"/>
              </a:lnSpc>
              <a:spcBef>
                <a:spcPts val="8716"/>
              </a:spcBef>
              <a:spcAft>
                <a:spcPts val="8716"/>
              </a:spcAft>
              <a:buSzPts val="2900"/>
              <a:buChar char="■"/>
              <a:defRPr sz="6500"/>
            </a:lvl9pPr>
          </a:lstStyle>
          <a:p>
            <a:endParaRPr/>
          </a:p>
        </p:txBody>
      </p:sp>
      <p:sp>
        <p:nvSpPr>
          <p:cNvPr id="34" name="Google Shape;34;g7f3cf9ae37_0_29"/>
          <p:cNvSpPr txBox="1">
            <a:spLocks noGrp="1"/>
          </p:cNvSpPr>
          <p:nvPr>
            <p:ph type="body" idx="2"/>
          </p:nvPr>
        </p:nvSpPr>
        <p:spPr>
          <a:xfrm>
            <a:off x="24161998" y="9400480"/>
            <a:ext cx="19999444" cy="1983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t" anchorCtr="0">
            <a:noAutofit/>
          </a:bodyPr>
          <a:lstStyle>
            <a:lvl1pPr marL="457200" lvl="0" indent="-444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Char char="●"/>
              <a:defRPr sz="7600"/>
            </a:lvl1pPr>
            <a:lvl2pPr marL="914400" lvl="1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○"/>
              <a:defRPr sz="6500"/>
            </a:lvl2pPr>
            <a:lvl3pPr marL="1371600" lvl="2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■"/>
              <a:defRPr sz="6500"/>
            </a:lvl3pPr>
            <a:lvl4pPr marL="1828800" lvl="3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●"/>
              <a:defRPr sz="6500"/>
            </a:lvl4pPr>
            <a:lvl5pPr marL="2286000" lvl="4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○"/>
              <a:defRPr sz="6500"/>
            </a:lvl5pPr>
            <a:lvl6pPr marL="2743200" lvl="5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■"/>
              <a:defRPr sz="6500"/>
            </a:lvl6pPr>
            <a:lvl7pPr marL="3200400" lvl="6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●"/>
              <a:defRPr sz="6500"/>
            </a:lvl7pPr>
            <a:lvl8pPr marL="3657600" lvl="7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○"/>
              <a:defRPr sz="6500"/>
            </a:lvl8pPr>
            <a:lvl9pPr marL="4114800" lvl="8" indent="-412750" algn="l">
              <a:lnSpc>
                <a:spcPct val="115000"/>
              </a:lnSpc>
              <a:spcBef>
                <a:spcPts val="8716"/>
              </a:spcBef>
              <a:spcAft>
                <a:spcPts val="8716"/>
              </a:spcAft>
              <a:buSzPts val="2900"/>
              <a:buChar char="■"/>
              <a:defRPr sz="6500"/>
            </a:lvl9pPr>
          </a:lstStyle>
          <a:p>
            <a:endParaRPr/>
          </a:p>
        </p:txBody>
      </p:sp>
      <p:sp>
        <p:nvSpPr>
          <p:cNvPr id="35" name="Google Shape;35;g7f3cf9ae37_0_29"/>
          <p:cNvSpPr txBox="1">
            <a:spLocks noGrp="1"/>
          </p:cNvSpPr>
          <p:nvPr>
            <p:ph type="sldNum" idx="12"/>
          </p:nvPr>
        </p:nvSpPr>
        <p:spPr>
          <a:xfrm>
            <a:off x="42362288" y="29844588"/>
            <a:ext cx="2743323" cy="251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7f3cf9ae37_0_35"/>
          <p:cNvSpPr txBox="1">
            <a:spLocks noGrp="1"/>
          </p:cNvSpPr>
          <p:nvPr>
            <p:ph type="title"/>
          </p:nvPr>
        </p:nvSpPr>
        <p:spPr>
          <a:xfrm>
            <a:off x="1558500" y="2384001"/>
            <a:ext cx="42603032" cy="46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7f3cf9ae37_0_35"/>
          <p:cNvSpPr txBox="1">
            <a:spLocks noGrp="1"/>
          </p:cNvSpPr>
          <p:nvPr>
            <p:ph type="sldNum" idx="12"/>
          </p:nvPr>
        </p:nvSpPr>
        <p:spPr>
          <a:xfrm>
            <a:off x="42362288" y="29844588"/>
            <a:ext cx="2743323" cy="251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g7f3cf9ae37_0_38"/>
          <p:cNvCxnSpPr/>
          <p:nvPr/>
        </p:nvCxnSpPr>
        <p:spPr>
          <a:xfrm>
            <a:off x="2093376" y="9329838"/>
            <a:ext cx="307080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1" name="Google Shape;41;g7f3cf9ae37_0_38"/>
          <p:cNvSpPr txBox="1">
            <a:spLocks noGrp="1"/>
          </p:cNvSpPr>
          <p:nvPr>
            <p:ph type="title"/>
          </p:nvPr>
        </p:nvSpPr>
        <p:spPr>
          <a:xfrm>
            <a:off x="1558500" y="4043520"/>
            <a:ext cx="14039999" cy="483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1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1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1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1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1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1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1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1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13200"/>
            </a:lvl9pPr>
          </a:lstStyle>
          <a:p>
            <a:endParaRPr/>
          </a:p>
        </p:txBody>
      </p:sp>
      <p:sp>
        <p:nvSpPr>
          <p:cNvPr id="42" name="Google Shape;42;g7f3cf9ae37_0_38"/>
          <p:cNvSpPr txBox="1">
            <a:spLocks noGrp="1"/>
          </p:cNvSpPr>
          <p:nvPr>
            <p:ph type="body" idx="1"/>
          </p:nvPr>
        </p:nvSpPr>
        <p:spPr>
          <a:xfrm>
            <a:off x="1558500" y="10356506"/>
            <a:ext cx="14039999" cy="1888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t" anchorCtr="0">
            <a:noAutofit/>
          </a:bodyPr>
          <a:lstStyle>
            <a:lvl1pPr marL="457200" lvl="0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  <a:defRPr sz="6500"/>
            </a:lvl1pPr>
            <a:lvl2pPr marL="914400" lvl="1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○"/>
              <a:defRPr sz="6500"/>
            </a:lvl2pPr>
            <a:lvl3pPr marL="1371600" lvl="2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■"/>
              <a:defRPr sz="6500"/>
            </a:lvl3pPr>
            <a:lvl4pPr marL="1828800" lvl="3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●"/>
              <a:defRPr sz="6500"/>
            </a:lvl4pPr>
            <a:lvl5pPr marL="2286000" lvl="4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○"/>
              <a:defRPr sz="6500"/>
            </a:lvl5pPr>
            <a:lvl6pPr marL="2743200" lvl="5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■"/>
              <a:defRPr sz="6500"/>
            </a:lvl6pPr>
            <a:lvl7pPr marL="3200400" lvl="6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●"/>
              <a:defRPr sz="6500"/>
            </a:lvl7pPr>
            <a:lvl8pPr marL="3657600" lvl="7" indent="-41275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2900"/>
              <a:buChar char="○"/>
              <a:defRPr sz="6500"/>
            </a:lvl8pPr>
            <a:lvl9pPr marL="4114800" lvl="8" indent="-412750" algn="l">
              <a:lnSpc>
                <a:spcPct val="115000"/>
              </a:lnSpc>
              <a:spcBef>
                <a:spcPts val="8716"/>
              </a:spcBef>
              <a:spcAft>
                <a:spcPts val="8716"/>
              </a:spcAft>
              <a:buSzPts val="2900"/>
              <a:buChar char="■"/>
              <a:defRPr sz="6500"/>
            </a:lvl9pPr>
          </a:lstStyle>
          <a:p>
            <a:endParaRPr/>
          </a:p>
        </p:txBody>
      </p:sp>
      <p:sp>
        <p:nvSpPr>
          <p:cNvPr id="43" name="Google Shape;43;g7f3cf9ae37_0_38"/>
          <p:cNvSpPr txBox="1">
            <a:spLocks noGrp="1"/>
          </p:cNvSpPr>
          <p:nvPr>
            <p:ph type="sldNum" idx="12"/>
          </p:nvPr>
        </p:nvSpPr>
        <p:spPr>
          <a:xfrm>
            <a:off x="42362288" y="29844588"/>
            <a:ext cx="2743323" cy="251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f3cf9ae37_0_43"/>
          <p:cNvSpPr txBox="1">
            <a:spLocks noGrp="1"/>
          </p:cNvSpPr>
          <p:nvPr>
            <p:ph type="title"/>
          </p:nvPr>
        </p:nvSpPr>
        <p:spPr>
          <a:xfrm>
            <a:off x="2451250" y="3384960"/>
            <a:ext cx="28390423" cy="2614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00"/>
              <a:buNone/>
              <a:defRPr sz="29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00"/>
              <a:buNone/>
              <a:defRPr sz="295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00"/>
              <a:buNone/>
              <a:defRPr sz="295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00"/>
              <a:buNone/>
              <a:defRPr sz="295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00"/>
              <a:buNone/>
              <a:defRPr sz="295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00"/>
              <a:buNone/>
              <a:defRPr sz="295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00"/>
              <a:buNone/>
              <a:defRPr sz="295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00"/>
              <a:buNone/>
              <a:defRPr sz="295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200"/>
              <a:buNone/>
              <a:defRPr sz="29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g7f3cf9ae37_0_43"/>
          <p:cNvSpPr txBox="1">
            <a:spLocks noGrp="1"/>
          </p:cNvSpPr>
          <p:nvPr>
            <p:ph type="sldNum" idx="12"/>
          </p:nvPr>
        </p:nvSpPr>
        <p:spPr>
          <a:xfrm>
            <a:off x="42362288" y="29844588"/>
            <a:ext cx="2743323" cy="251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f3cf9ae37_0_46"/>
          <p:cNvSpPr/>
          <p:nvPr/>
        </p:nvSpPr>
        <p:spPr>
          <a:xfrm>
            <a:off x="22860000" y="1120"/>
            <a:ext cx="22860114" cy="329185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g7f3cf9ae37_0_46"/>
          <p:cNvCxnSpPr/>
          <p:nvPr/>
        </p:nvCxnSpPr>
        <p:spPr>
          <a:xfrm>
            <a:off x="25148373" y="28771200"/>
            <a:ext cx="288591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0" name="Google Shape;50;g7f3cf9ae37_0_46"/>
          <p:cNvSpPr txBox="1">
            <a:spLocks noGrp="1"/>
          </p:cNvSpPr>
          <p:nvPr>
            <p:ph type="title"/>
          </p:nvPr>
        </p:nvSpPr>
        <p:spPr>
          <a:xfrm>
            <a:off x="1327499" y="6904001"/>
            <a:ext cx="20225952" cy="1145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0"/>
              <a:buNone/>
              <a:defRPr sz="25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0"/>
              <a:buNone/>
              <a:defRPr sz="25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0"/>
              <a:buNone/>
              <a:defRPr sz="25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0"/>
              <a:buNone/>
              <a:defRPr sz="25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0"/>
              <a:buNone/>
              <a:defRPr sz="25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0"/>
              <a:buNone/>
              <a:defRPr sz="25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0"/>
              <a:buNone/>
              <a:defRPr sz="25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0"/>
              <a:buNone/>
              <a:defRPr sz="25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0"/>
              <a:buNone/>
              <a:defRPr sz="2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7f3cf9ae37_0_46"/>
          <p:cNvSpPr txBox="1">
            <a:spLocks noGrp="1"/>
          </p:cNvSpPr>
          <p:nvPr>
            <p:ph type="subTitle" idx="1"/>
          </p:nvPr>
        </p:nvSpPr>
        <p:spPr>
          <a:xfrm>
            <a:off x="1327499" y="18696966"/>
            <a:ext cx="20225952" cy="861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103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103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103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103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103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103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103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103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10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7f3cf9ae37_0_46"/>
          <p:cNvSpPr txBox="1">
            <a:spLocks noGrp="1"/>
          </p:cNvSpPr>
          <p:nvPr>
            <p:ph type="body" idx="2"/>
          </p:nvPr>
        </p:nvSpPr>
        <p:spPr>
          <a:xfrm>
            <a:off x="24697502" y="4634880"/>
            <a:ext cx="19184838" cy="2364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marL="457200" lvl="0" indent="-508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Char char="●"/>
              <a:defRPr/>
            </a:lvl1pPr>
            <a:lvl2pPr marL="914400" lvl="1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○"/>
              <a:defRPr/>
            </a:lvl2pPr>
            <a:lvl3pPr marL="1371600" lvl="2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■"/>
              <a:defRPr/>
            </a:lvl3pPr>
            <a:lvl4pPr marL="1828800" lvl="3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●"/>
              <a:defRPr/>
            </a:lvl4pPr>
            <a:lvl5pPr marL="2286000" lvl="4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○"/>
              <a:defRPr/>
            </a:lvl5pPr>
            <a:lvl6pPr marL="2743200" lvl="5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■"/>
              <a:defRPr/>
            </a:lvl6pPr>
            <a:lvl7pPr marL="3200400" lvl="6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●"/>
              <a:defRPr/>
            </a:lvl7pPr>
            <a:lvl8pPr marL="3657600" lvl="7" indent="-444500" algn="l">
              <a:lnSpc>
                <a:spcPct val="115000"/>
              </a:lnSpc>
              <a:spcBef>
                <a:spcPts val="8716"/>
              </a:spcBef>
              <a:spcAft>
                <a:spcPts val="0"/>
              </a:spcAft>
              <a:buSzPts val="3400"/>
              <a:buChar char="○"/>
              <a:defRPr/>
            </a:lvl8pPr>
            <a:lvl9pPr marL="4114800" lvl="8" indent="-444500" algn="l">
              <a:lnSpc>
                <a:spcPct val="115000"/>
              </a:lnSpc>
              <a:spcBef>
                <a:spcPts val="8716"/>
              </a:spcBef>
              <a:spcAft>
                <a:spcPts val="8716"/>
              </a:spcAft>
              <a:buSzPts val="3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7f3cf9ae37_0_46"/>
          <p:cNvSpPr txBox="1">
            <a:spLocks noGrp="1"/>
          </p:cNvSpPr>
          <p:nvPr>
            <p:ph type="sldNum" idx="12"/>
          </p:nvPr>
        </p:nvSpPr>
        <p:spPr>
          <a:xfrm>
            <a:off x="42362288" y="29844588"/>
            <a:ext cx="2743323" cy="251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7f3cf9ae37_0_10"/>
          <p:cNvSpPr txBox="1">
            <a:spLocks noGrp="1"/>
          </p:cNvSpPr>
          <p:nvPr>
            <p:ph type="title"/>
          </p:nvPr>
        </p:nvSpPr>
        <p:spPr>
          <a:xfrm>
            <a:off x="1558500" y="2384001"/>
            <a:ext cx="42603032" cy="469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Oswald"/>
              <a:buNone/>
              <a:defRPr sz="73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Oswald"/>
              <a:buNone/>
              <a:defRPr sz="73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Oswald"/>
              <a:buNone/>
              <a:defRPr sz="73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Oswald"/>
              <a:buNone/>
              <a:defRPr sz="73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Oswald"/>
              <a:buNone/>
              <a:defRPr sz="73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Oswald"/>
              <a:buNone/>
              <a:defRPr sz="73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Oswald"/>
              <a:buNone/>
              <a:defRPr sz="73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Oswald"/>
              <a:buNone/>
              <a:defRPr sz="73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Oswald"/>
              <a:buNone/>
              <a:defRPr sz="73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g7f3cf9ae37_0_10"/>
          <p:cNvSpPr txBox="1">
            <a:spLocks noGrp="1"/>
          </p:cNvSpPr>
          <p:nvPr>
            <p:ph type="body" idx="1"/>
          </p:nvPr>
        </p:nvSpPr>
        <p:spPr>
          <a:xfrm>
            <a:off x="1558500" y="9400480"/>
            <a:ext cx="42603032" cy="1983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t" anchorCtr="0">
            <a:noAutofit/>
          </a:bodyPr>
          <a:lstStyle>
            <a:lvl1pPr marL="457200" marR="0" lvl="0" indent="-508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Code Pro"/>
              <a:buChar char="●"/>
              <a:defRPr sz="4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444500" algn="l" rtl="0">
              <a:lnSpc>
                <a:spcPct val="115000"/>
              </a:lnSpc>
              <a:spcBef>
                <a:spcPts val="39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Source Code Pro"/>
              <a:buChar char="○"/>
              <a:defRPr sz="3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444500" algn="l" rtl="0">
              <a:lnSpc>
                <a:spcPct val="115000"/>
              </a:lnSpc>
              <a:spcBef>
                <a:spcPts val="39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Source Code Pro"/>
              <a:buChar char="■"/>
              <a:defRPr sz="3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444500" algn="l" rtl="0">
              <a:lnSpc>
                <a:spcPct val="115000"/>
              </a:lnSpc>
              <a:spcBef>
                <a:spcPts val="39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Source Code Pro"/>
              <a:buChar char="●"/>
              <a:defRPr sz="3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444500" algn="l" rtl="0">
              <a:lnSpc>
                <a:spcPct val="115000"/>
              </a:lnSpc>
              <a:spcBef>
                <a:spcPts val="39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Source Code Pro"/>
              <a:buChar char="○"/>
              <a:defRPr sz="3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444500" algn="l" rtl="0">
              <a:lnSpc>
                <a:spcPct val="115000"/>
              </a:lnSpc>
              <a:spcBef>
                <a:spcPts val="39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Source Code Pro"/>
              <a:buChar char="■"/>
              <a:defRPr sz="3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444500" algn="l" rtl="0">
              <a:lnSpc>
                <a:spcPct val="115000"/>
              </a:lnSpc>
              <a:spcBef>
                <a:spcPts val="39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Source Code Pro"/>
              <a:buChar char="●"/>
              <a:defRPr sz="3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444500" algn="l" rtl="0">
              <a:lnSpc>
                <a:spcPct val="115000"/>
              </a:lnSpc>
              <a:spcBef>
                <a:spcPts val="390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Source Code Pro"/>
              <a:buChar char="○"/>
              <a:defRPr sz="3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444500" algn="l" rtl="0">
              <a:lnSpc>
                <a:spcPct val="115000"/>
              </a:lnSpc>
              <a:spcBef>
                <a:spcPts val="3900"/>
              </a:spcBef>
              <a:spcAft>
                <a:spcPts val="3900"/>
              </a:spcAft>
              <a:buClr>
                <a:schemeClr val="dk2"/>
              </a:buClr>
              <a:buSzPts val="3400"/>
              <a:buFont typeface="Source Code Pro"/>
              <a:buChar char="■"/>
              <a:defRPr sz="3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g7f3cf9ae37_0_10"/>
          <p:cNvSpPr txBox="1">
            <a:spLocks noGrp="1"/>
          </p:cNvSpPr>
          <p:nvPr>
            <p:ph type="sldNum" idx="12"/>
          </p:nvPr>
        </p:nvSpPr>
        <p:spPr>
          <a:xfrm>
            <a:off x="42362288" y="29844588"/>
            <a:ext cx="2743323" cy="2519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99150" tIns="499150" rIns="499150" bIns="499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21" Type="http://schemas.openxmlformats.org/officeDocument/2006/relationships/image" Target="../media/image18.emf"/><Relationship Id="rId7" Type="http://schemas.openxmlformats.org/officeDocument/2006/relationships/hyperlink" Target="http://www.bosterbio.com/protocol-and-troubleshooting/molecular-biology-principle-library-construction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jpg"/><Relationship Id="rId4" Type="http://schemas.openxmlformats.org/officeDocument/2006/relationships/image" Target="../media/image2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/>
          <p:nvPr/>
        </p:nvSpPr>
        <p:spPr>
          <a:xfrm>
            <a:off x="18063211" y="6879899"/>
            <a:ext cx="25694640" cy="20209026"/>
          </a:xfrm>
          <a:prstGeom prst="rect">
            <a:avLst/>
          </a:prstGeom>
          <a:solidFill>
            <a:srgbClr val="EFEFE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4325" tIns="204325" rIns="204325" bIns="2043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1619250" y="6816075"/>
            <a:ext cx="16002000" cy="16450718"/>
          </a:xfrm>
          <a:prstGeom prst="rect">
            <a:avLst/>
          </a:prstGeom>
          <a:solidFill>
            <a:srgbClr val="EFEFE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4325" tIns="204325" rIns="204325" bIns="204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1823734" y="7025124"/>
            <a:ext cx="15462210" cy="341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925" rIns="0" bIns="0" anchor="t" anchorCtr="0">
            <a:spAutoFit/>
          </a:bodyPr>
          <a:lstStyle/>
          <a:p>
            <a:pPr marL="701066" marR="11353" lvl="0" indent="-701066" algn="l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Char char="•"/>
            </a:pPr>
            <a:r>
              <a:rPr lang="en-US" sz="30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Dictyostelium</a:t>
            </a:r>
            <a:r>
              <a:rPr lang="en-US" sz="30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discoideum</a:t>
            </a:r>
            <a:r>
              <a:rPr lang="en-US" sz="30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species of soil-living amoeba belonging to the phylum  Amoebozoa (1). It is commonly known as social amoeba.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01066" marR="11353" lvl="0" indent="-701066" algn="l" rtl="0">
              <a:lnSpc>
                <a:spcPct val="1018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Char char="•"/>
            </a:pP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homolog of tumor suppressors Hippo and MST1/2 and is a negative regulator  of cell spreading and substrate attachment (2).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01066" marR="11353" lvl="0" indent="-701066" algn="l" rtl="0">
              <a:lnSpc>
                <a:spcPct val="101800"/>
              </a:lnSpc>
              <a:spcBef>
                <a:spcPts val="2213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Char char="•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Excessive adhesion of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−null cells reduced directional movement and prolonged the  streaming phase of multicellular aggregation (2).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1823733" y="15672758"/>
            <a:ext cx="15559763" cy="191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475" rIns="0" bIns="0" anchor="t" anchorCtr="0">
            <a:spAutoFit/>
          </a:bodyPr>
          <a:lstStyle/>
          <a:p>
            <a:pPr marL="701065" marR="0" lvl="0" indent="-7010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Char char="•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active phosphorylated form of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acts to decrease adhesion to the substrate (2).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743746" marR="11353" lvl="0" indent="-360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main goal was to express a cDNA library in cells lacking </a:t>
            </a:r>
            <a:r>
              <a:rPr lang="en-US" sz="37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37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find  new regulators or effectors of </a:t>
            </a:r>
            <a:r>
              <a:rPr lang="en-US" sz="3700" b="1" i="0" u="none" strike="noStrike" cap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37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7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"/>
          <p:cNvSpPr txBox="1">
            <a:spLocks noGrp="1"/>
          </p:cNvSpPr>
          <p:nvPr>
            <p:ph type="title"/>
          </p:nvPr>
        </p:nvSpPr>
        <p:spPr>
          <a:xfrm>
            <a:off x="5421434" y="343344"/>
            <a:ext cx="34236614" cy="255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925" rIns="0" bIns="0" anchor="t" anchorCtr="0">
            <a:spAutoFit/>
          </a:bodyPr>
          <a:lstStyle/>
          <a:p>
            <a:pPr marL="4189364" marR="11353" lvl="0" indent="-4162401" algn="ctr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</a:pPr>
            <a:r>
              <a:rPr lang="en-US">
                <a:solidFill>
                  <a:srgbClr val="43434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Genetic Screening to Find Novel Regulators of Tumor Suppressor </a:t>
            </a:r>
            <a:endParaRPr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189364" marR="11353" lvl="0" indent="-4162401" algn="ctr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</a:pPr>
            <a:r>
              <a:rPr lang="en-US">
                <a:solidFill>
                  <a:srgbClr val="43434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Homolog Kinase Responsive to Stress B (KrsB)</a:t>
            </a:r>
            <a:endParaRPr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10024170" y="3121259"/>
            <a:ext cx="25671661" cy="210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9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lang="en-US" sz="7400" b="1" i="1" u="none" strike="noStrike" cap="none" dirty="0">
                <a:solidFill>
                  <a:srgbClr val="434343"/>
                </a:solidFill>
                <a:latin typeface="PT Serif"/>
                <a:ea typeface="PT Serif"/>
                <a:cs typeface="PT Serif"/>
                <a:sym typeface="PT Serif"/>
              </a:rPr>
              <a:t>Emily </a:t>
            </a:r>
            <a:r>
              <a:rPr lang="en-US" sz="7400" b="1" i="1" u="none" strike="noStrike" cap="none" dirty="0" err="1">
                <a:solidFill>
                  <a:srgbClr val="434343"/>
                </a:solidFill>
                <a:latin typeface="PT Serif"/>
                <a:ea typeface="PT Serif"/>
                <a:cs typeface="PT Serif"/>
                <a:sym typeface="PT Serif"/>
              </a:rPr>
              <a:t>Fingar</a:t>
            </a:r>
            <a:r>
              <a:rPr lang="en-US" sz="7400" b="1" i="1" u="none" strike="noStrike" cap="none" dirty="0">
                <a:solidFill>
                  <a:srgbClr val="434343"/>
                </a:solidFill>
                <a:latin typeface="PT Serif"/>
                <a:ea typeface="PT Serif"/>
                <a:cs typeface="PT Serif"/>
                <a:sym typeface="PT Serif"/>
              </a:rPr>
              <a:t>, Ali Khan, </a:t>
            </a:r>
            <a:r>
              <a:rPr lang="en-US" sz="7400" b="1" i="1" u="none" strike="noStrike" cap="none" dirty="0" err="1">
                <a:solidFill>
                  <a:srgbClr val="434343"/>
                </a:solidFill>
                <a:latin typeface="PT Serif"/>
                <a:ea typeface="PT Serif"/>
                <a:cs typeface="PT Serif"/>
                <a:sym typeface="PT Serif"/>
              </a:rPr>
              <a:t>Swin</a:t>
            </a:r>
            <a:r>
              <a:rPr lang="en-US" sz="7400" b="1" i="1" u="none" strike="noStrike" cap="none" dirty="0">
                <a:solidFill>
                  <a:srgbClr val="434343"/>
                </a:solidFill>
                <a:latin typeface="PT Serif"/>
                <a:ea typeface="PT Serif"/>
                <a:cs typeface="PT Serif"/>
                <a:sym typeface="PT Serif"/>
              </a:rPr>
              <a:t> Ratnayake, Yulia Artemenko</a:t>
            </a:r>
            <a:endParaRPr sz="7400" b="0" i="0" u="none" strike="noStrike" cap="none" dirty="0">
              <a:solidFill>
                <a:srgbClr val="434343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n-US" sz="6100" b="0" i="1" u="none" strike="noStrike" cap="none" dirty="0">
                <a:solidFill>
                  <a:srgbClr val="434343"/>
                </a:solidFill>
                <a:latin typeface="PT Serif"/>
                <a:ea typeface="PT Serif"/>
                <a:cs typeface="PT Serif"/>
                <a:sym typeface="PT Serif"/>
              </a:rPr>
              <a:t>Department of Biological Sciences, SUNY Oswego</a:t>
            </a:r>
            <a:endParaRPr sz="6100" b="0" i="0" u="none" strike="noStrike" cap="none" dirty="0">
              <a:solidFill>
                <a:srgbClr val="434343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3231440" y="13590389"/>
            <a:ext cx="6159000" cy="11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925" rIns="0" bIns="0" anchor="t" anchorCtr="0">
            <a:spAutoFit/>
          </a:bodyPr>
          <a:lstStyle/>
          <a:p>
            <a:pPr marL="0" marR="1135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 1: </a:t>
            </a:r>
            <a:r>
              <a:rPr lang="en-US" sz="2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plaque formed by wild-type </a:t>
            </a:r>
            <a:r>
              <a:rPr lang="en-US" sz="25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 discoideum </a:t>
            </a:r>
            <a:r>
              <a:rPr lang="en-US" sz="2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cells grown on a bacterial lawn</a:t>
            </a:r>
            <a:r>
              <a:rPr lang="en-US" sz="25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5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 edge of the colony appears to be smooth.</a:t>
            </a:r>
            <a:endParaRPr sz="25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"/>
          <p:cNvSpPr/>
          <p:nvPr/>
        </p:nvSpPr>
        <p:spPr>
          <a:xfrm>
            <a:off x="3117141" y="10563437"/>
            <a:ext cx="3180300" cy="2931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6355638" y="10563437"/>
            <a:ext cx="3051900" cy="2929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"/>
          <p:cNvSpPr/>
          <p:nvPr/>
        </p:nvSpPr>
        <p:spPr>
          <a:xfrm>
            <a:off x="10148072" y="10562537"/>
            <a:ext cx="3180300" cy="29310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13347124" y="10562562"/>
            <a:ext cx="3180300" cy="2931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10140315" y="13619366"/>
            <a:ext cx="6199500" cy="19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925" rIns="0" bIns="0" anchor="t" anchorCtr="0">
            <a:spAutoFit/>
          </a:bodyPr>
          <a:lstStyle/>
          <a:p>
            <a:pPr marL="0" marR="1135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 2: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plaque formed by </a:t>
            </a:r>
            <a:r>
              <a:rPr lang="en-US" sz="25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25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discoideum</a:t>
            </a:r>
            <a:r>
              <a:rPr lang="en-US" sz="25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cells  lacking </a:t>
            </a:r>
            <a:r>
              <a:rPr lang="en-US" sz="25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25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grown on a bacterial lawn. The  edge of the colony appears to be rough (left) and  there is an expansion of the region with streams  towards the center.</a:t>
            </a:r>
            <a:endParaRPr sz="25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1619250" y="24866403"/>
            <a:ext cx="16002000" cy="753584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85150" rIns="0" bIns="0" anchor="t" anchorCtr="0">
            <a:spAutoFit/>
          </a:bodyPr>
          <a:lstStyle/>
          <a:p>
            <a:pPr marL="762090" marR="634365" lvl="0" indent="-561986" algn="just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Char char="•"/>
            </a:pPr>
            <a:endParaRPr lang="en-US" sz="105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90" marR="634365" lvl="0" indent="-561986" algn="just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Char char="•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Plating of cells transformed with the cDNA library yielded 210 plaques on 15 SM/5 plates. Cells from 12 plaques showing a morphology different from </a:t>
            </a:r>
            <a:r>
              <a:rPr lang="en-US" sz="3000" b="0" i="1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3000" b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-null were collected and grown (Fig. 4). Plasmid DNA was isolated from all 12 mutants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90" marR="862850" lvl="0" indent="-561986" algn="l" rtl="0">
              <a:lnSpc>
                <a:spcPct val="101800"/>
              </a:lnSpc>
              <a:spcBef>
                <a:spcPts val="1844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Char char="•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Although PCR using primers flanking the cDNA insert was performed on 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plasmids from all 12 mutants, only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two mutants showed a single band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that could be purified and sequenced. 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verifies our method which can work for the identification of the insert, although our mutant collection needs to be expanded.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90" marR="862850" lvl="0" indent="-561986" algn="l" rtl="0">
              <a:lnSpc>
                <a:spcPct val="101800"/>
              </a:lnSpc>
              <a:spcBef>
                <a:spcPts val="1844"/>
              </a:spcBef>
              <a:spcAft>
                <a:spcPts val="0"/>
              </a:spcAft>
              <a:buSzPts val="1350"/>
              <a:buFont typeface="Times New Roman"/>
              <a:buChar char="•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Two additional transformations of cells with the cDNA library were completed. The first attempt produced only 7 mutants. The second attempt was performed on a larger scale but was determined unsuccessful because of  issues with the stock cell line used for the transformation.</a:t>
            </a:r>
          </a:p>
          <a:p>
            <a:pPr marL="762090" marR="862850" lvl="0" indent="-561986" algn="l" rtl="0">
              <a:lnSpc>
                <a:spcPct val="101800"/>
              </a:lnSpc>
              <a:spcBef>
                <a:spcPts val="1844"/>
              </a:spcBef>
              <a:spcAft>
                <a:spcPts val="0"/>
              </a:spcAft>
              <a:buSzPts val="1350"/>
              <a:buFont typeface="Times New Roman"/>
              <a:buChar char="•"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Following isolation of additional mutants, we will confirm their phenotypes and identify the cDNA inserts. Each gene will then be further characterized to determine its role in the </a:t>
            </a:r>
            <a:r>
              <a:rPr lang="en-US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 pathway.</a:t>
            </a:r>
          </a:p>
        </p:txBody>
      </p:sp>
      <p:sp>
        <p:nvSpPr>
          <p:cNvPr id="83" name="Google Shape;83;p1"/>
          <p:cNvSpPr txBox="1"/>
          <p:nvPr/>
        </p:nvSpPr>
        <p:spPr>
          <a:xfrm>
            <a:off x="8717803" y="22846619"/>
            <a:ext cx="102969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5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https://</a:t>
            </a:r>
            <a:r>
              <a:rPr lang="en-US" sz="1500" b="0" i="0" u="sng" strike="noStrike" cap="none"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www.bosterbio.com/protocol-and-troubleshooting/molecular-biology-principle-library-construction</a:t>
            </a:r>
            <a:endParaRPr sz="15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18063208" y="28688446"/>
            <a:ext cx="12589607" cy="369588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26925" rIns="0" bIns="0" anchor="t" anchorCtr="0">
            <a:spAutoFit/>
          </a:bodyPr>
          <a:lstStyle/>
          <a:p>
            <a:pPr marL="696808" marR="383174" lvl="0" indent="-469740" algn="l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endParaRPr lang="en-US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6808" marR="383174" lvl="0" indent="-469740" algn="l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would like to thank Dr. Yulia Artemenko of the SUNY Oswego  Biological Science Department for the guidance throughout this project.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6808" marR="833048" lvl="0" indent="-469740" algn="l" rtl="0">
              <a:lnSpc>
                <a:spcPct val="101800"/>
              </a:lnSpc>
              <a:spcBef>
                <a:spcPts val="2067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would also like to thank Dr. Douglas Robinson from Johns Hopkins  University School of Medicine for generously providing us with the  cDNA library.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96808" marR="0" lvl="0" indent="-469740" algn="l" rtl="0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work was supported by NSF-RUI grant no. 1817378 (to Y.A.)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1169688" y="28688446"/>
            <a:ext cx="12588163" cy="37490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0" tIns="93625" rIns="0" bIns="0" anchor="t" anchorCtr="0">
            <a:spAutoFit/>
          </a:bodyPr>
          <a:lstStyle/>
          <a:p>
            <a:pPr marL="20010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Romeralo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M., et al. (2012). </a:t>
            </a:r>
            <a:r>
              <a:rPr lang="en-US" sz="30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Protist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163(3), 327-343.</a:t>
            </a: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9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0104" marR="735126" lvl="0" indent="0" algn="l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Artemenko, Y., et al. (2012). </a:t>
            </a:r>
            <a:r>
              <a:rPr lang="en-US" sz="30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Proceedings of the National Academy of</a:t>
            </a:r>
            <a:endParaRPr dirty="0"/>
          </a:p>
          <a:p>
            <a:pPr marL="200104" marR="735126" lvl="0" indent="0" algn="l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Sciences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109(34), 13632-13637.</a:t>
            </a:r>
            <a:endParaRPr dirty="0"/>
          </a:p>
          <a:p>
            <a:pPr marL="200104" marR="735126" lvl="0" indent="0" algn="l" rtl="0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0101" marR="661329" lvl="0" indent="0" algn="l" rtl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Robinson, D.N. and J.A. Spudich. 2000. </a:t>
            </a:r>
            <a:r>
              <a:rPr lang="en-US" sz="3000" b="0" i="1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Cell Biology, 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150:  	823-38</a:t>
            </a:r>
            <a:r>
              <a:rPr lang="en-US" sz="3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1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853433" y="18871919"/>
            <a:ext cx="6830508" cy="1802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925" rIns="0" bIns="0" anchor="t" anchorCtr="0">
            <a:spAutoFit/>
          </a:bodyPr>
          <a:lstStyle/>
          <a:p>
            <a:pPr marL="525090" marR="11353" lvl="0" indent="-525090" algn="l" rtl="0">
              <a:lnSpc>
                <a:spcPct val="1026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cDNA library is a collection of  cloned complementary DNA  which contains only exons and  is primarily used for cloning  and expressing specific genes.</a:t>
            </a: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258276" y="3674503"/>
            <a:ext cx="152051" cy="24253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8991688" y="3674839"/>
            <a:ext cx="156494" cy="24291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 descr="Formation of a cDNA Library"/>
          <p:cNvPicPr preferRelativeResize="0"/>
          <p:nvPr/>
        </p:nvPicPr>
        <p:blipFill rotWithShape="1">
          <a:blip r:embed="rId10">
            <a:alphaModFix/>
          </a:blip>
          <a:srcRect b="10289"/>
          <a:stretch/>
        </p:blipFill>
        <p:spPr>
          <a:xfrm>
            <a:off x="9390440" y="17593644"/>
            <a:ext cx="7136984" cy="535466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30778775" y="8580209"/>
            <a:ext cx="1468397" cy="204458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ADE"/>
          </a:solidFill>
          <a:ln w="9525" cap="flat" cmpd="sng">
            <a:solidFill>
              <a:srgbClr val="0043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9173827" y="7175122"/>
            <a:ext cx="8486774" cy="15708941"/>
          </a:xfrm>
          <a:prstGeom prst="roundRect">
            <a:avLst>
              <a:gd name="adj" fmla="val 16667"/>
            </a:avLst>
          </a:prstGeom>
          <a:solidFill>
            <a:srgbClr val="E3E4E9"/>
          </a:solidFill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endParaRPr sz="225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9356843" y="16381098"/>
            <a:ext cx="8104312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 3: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to determine whether plaque assay can be used to identify mutants that show rescued morphology compared to </a:t>
            </a:r>
            <a:r>
              <a:rPr lang="en-US" sz="2800" b="1" i="1" dirty="0" err="1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2800" b="1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-null </a:t>
            </a:r>
            <a:r>
              <a:rPr lang="en-US" sz="2800" b="1" i="1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2800" b="1" i="1" u="none" strike="noStrike" cap="none" dirty="0" err="1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discoideum</a:t>
            </a:r>
            <a:r>
              <a:rPr lang="en-US" sz="2800" b="1" i="1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cells. (A, B)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1" dirty="0" err="1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2800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-null</a:t>
            </a:r>
            <a:r>
              <a:rPr lang="en-US" sz="280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cells transformed with empty vector pDM317 (control) and pDM317/</a:t>
            </a:r>
            <a:r>
              <a:rPr lang="en-US" sz="2800" b="0" i="0" u="none" strike="noStrike" cap="none" dirty="0" err="1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(rescue) were plated on a bacterial lawn at a ratio of 50:1. </a:t>
            </a: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 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example of a rescue plaque with a smooth edge. </a:t>
            </a: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(B)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 example of the </a:t>
            </a:r>
            <a:r>
              <a:rPr lang="en-US" sz="2800" i="1" dirty="0" err="1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2800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-null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phenotype with a rough edge and streamer morphology. </a:t>
            </a: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(C, D) </a:t>
            </a:r>
            <a:r>
              <a:rPr lang="en-US" sz="2800" i="1" dirty="0" err="1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2800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-null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cells transformed with an empty vector pDM317 (control). Most plaques showed a rough edge and streamer morphology </a:t>
            </a: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(C)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although a few had </a:t>
            </a:r>
            <a:r>
              <a:rPr lang="en-US" sz="2800" b="0" i="0" u="none" strike="noStrike" cap="none" dirty="0" err="1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aggregationless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phenotype </a:t>
            </a: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(D)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 dirty="0">
              <a:solidFill>
                <a:srgbClr val="EC3C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32455850" y="12898842"/>
            <a:ext cx="2420396" cy="5498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endParaRPr sz="225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"/>
          <p:cNvSpPr/>
          <p:nvPr/>
        </p:nvSpPr>
        <p:spPr>
          <a:xfrm rot="10800000">
            <a:off x="28126858" y="12890586"/>
            <a:ext cx="2422767" cy="5589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endParaRPr sz="225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35086478" y="18950505"/>
            <a:ext cx="8131941" cy="7929045"/>
          </a:xfrm>
          <a:prstGeom prst="roundRect">
            <a:avLst>
              <a:gd name="adj" fmla="val 16667"/>
            </a:avLst>
          </a:prstGeom>
          <a:solidFill>
            <a:srgbClr val="E3E4E9"/>
          </a:solidFill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endParaRPr sz="225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35499376" y="23862676"/>
            <a:ext cx="7406694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 5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Identification of the </a:t>
            </a:r>
            <a:r>
              <a:rPr lang="en-US" sz="2800" b="1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cDNA insert </a:t>
            </a: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mutant #3.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(A)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schematic showing the position of PCR primers in the cDNA library plasmid. (B) Gel shows that the cDNA insert from plasmid DNA isolated from mutant #3 was amplified and produced an ~ 1 kb band.</a:t>
            </a:r>
            <a:endParaRPr dirty="0"/>
          </a:p>
        </p:txBody>
      </p:sp>
      <p:sp>
        <p:nvSpPr>
          <p:cNvPr id="112" name="Google Shape;112;p1"/>
          <p:cNvSpPr/>
          <p:nvPr/>
        </p:nvSpPr>
        <p:spPr>
          <a:xfrm>
            <a:off x="35086478" y="7175124"/>
            <a:ext cx="8046719" cy="11426356"/>
          </a:xfrm>
          <a:prstGeom prst="roundRect">
            <a:avLst>
              <a:gd name="adj" fmla="val 16667"/>
            </a:avLst>
          </a:prstGeom>
          <a:solidFill>
            <a:srgbClr val="E3E4E9"/>
          </a:solidFill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endParaRPr sz="225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" descr="A picture containing table, white, holding, plat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l="15231" t="34363" r="42438" b="9739"/>
          <a:stretch/>
        </p:blipFill>
        <p:spPr>
          <a:xfrm rot="5400000">
            <a:off x="35657887" y="7639315"/>
            <a:ext cx="3286634" cy="329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A picture containing table, device, whit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 l="32920" t="28272" r="32834" b="20924"/>
          <a:stretch/>
        </p:blipFill>
        <p:spPr>
          <a:xfrm rot="5400000">
            <a:off x="39370386" y="7639025"/>
            <a:ext cx="3286795" cy="329248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 txBox="1"/>
          <p:nvPr/>
        </p:nvSpPr>
        <p:spPr>
          <a:xfrm>
            <a:off x="35365344" y="14511232"/>
            <a:ext cx="7515868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 4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Plaques formed by colonies of </a:t>
            </a:r>
            <a:r>
              <a:rPr lang="en-US" sz="2800" b="1" i="1" u="none" strike="noStrike" cap="none" dirty="0" err="1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-null cells transformed with 3.5ug cDNA library. (A, B)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Sample phenotypes of mutants with rescued plaque morphology showing smooth edges. </a:t>
            </a: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(C) 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plaque with morphology that does not resemble </a:t>
            </a:r>
            <a:r>
              <a:rPr lang="en-US" sz="2800" b="0" i="1" u="none" strike="noStrike" cap="none" dirty="0" err="1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2800" b="0" i="1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null or rescue. </a:t>
            </a:r>
            <a:r>
              <a:rPr lang="en-US" sz="2800" b="1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(D)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Sample plaque showing morphology that is typical of </a:t>
            </a:r>
            <a:r>
              <a:rPr lang="en-US" sz="2800" b="0" i="1" u="none" strike="noStrike" cap="none" dirty="0" err="1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krsB</a:t>
            </a:r>
            <a:r>
              <a:rPr lang="en-US" sz="2800" b="0" i="1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800" b="0" i="0" u="none" strike="noStrike" cap="none" dirty="0">
                <a:solidFill>
                  <a:srgbClr val="EC3C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null phenotype.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35328394" y="7795686"/>
            <a:ext cx="186431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39028146" y="7795686"/>
            <a:ext cx="186431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" descr="A picture containing game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l="38965" t="18180" r="10833" b="14770"/>
          <a:stretch/>
        </p:blipFill>
        <p:spPr>
          <a:xfrm rot="5400000">
            <a:off x="35658080" y="11040230"/>
            <a:ext cx="3286633" cy="3292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35328394" y="11055763"/>
            <a:ext cx="186431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" descr="A picture containing sitting, black, table, animal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 l="27232" t="25547" r="21715" b="6267"/>
          <a:stretch/>
        </p:blipFill>
        <p:spPr>
          <a:xfrm rot="5400000">
            <a:off x="39367425" y="11037010"/>
            <a:ext cx="3287762" cy="32974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39028146" y="11055763"/>
            <a:ext cx="186431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30778775" y="19796171"/>
            <a:ext cx="1468397" cy="204458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ADE"/>
          </a:solidFill>
          <a:ln w="9525" cap="flat" cmpd="sng">
            <a:solidFill>
              <a:srgbClr val="0043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30778775" y="23435848"/>
            <a:ext cx="1468397" cy="204458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ADE"/>
          </a:solidFill>
          <a:ln w="9525" cap="flat" cmpd="sng">
            <a:solidFill>
              <a:srgbClr val="0043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0778775" y="12325303"/>
            <a:ext cx="1468397" cy="204458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ADE"/>
          </a:solidFill>
          <a:ln w="9525" cap="flat" cmpd="sng">
            <a:solidFill>
              <a:srgbClr val="0043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"/>
          <p:cNvSpPr/>
          <p:nvPr/>
        </p:nvSpPr>
        <p:spPr>
          <a:xfrm>
            <a:off x="30778775" y="16110081"/>
            <a:ext cx="1468397" cy="204458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4ADE"/>
          </a:solidFill>
          <a:ln w="9525" cap="flat" cmpd="sng">
            <a:solidFill>
              <a:srgbClr val="0043C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1" descr="PLATE 5 phenotype.png"/>
          <p:cNvPicPr preferRelativeResize="0"/>
          <p:nvPr/>
        </p:nvPicPr>
        <p:blipFill rotWithShape="1">
          <a:blip r:embed="rId15">
            <a:alphaModFix/>
          </a:blip>
          <a:srcRect l="22602" t="20421" r="37623" b="56463"/>
          <a:stretch/>
        </p:blipFill>
        <p:spPr>
          <a:xfrm>
            <a:off x="23439084" y="8402072"/>
            <a:ext cx="3987958" cy="383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 descr="PLATE 6 RESCUED.png"/>
          <p:cNvPicPr preferRelativeResize="0"/>
          <p:nvPr/>
        </p:nvPicPr>
        <p:blipFill rotWithShape="1">
          <a:blip r:embed="rId16">
            <a:alphaModFix/>
          </a:blip>
          <a:srcRect l="10417" t="44531" r="22916" b="8655"/>
          <a:stretch/>
        </p:blipFill>
        <p:spPr>
          <a:xfrm>
            <a:off x="19375544" y="8402072"/>
            <a:ext cx="3934786" cy="383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" descr="idk.png"/>
          <p:cNvPicPr preferRelativeResize="0"/>
          <p:nvPr/>
        </p:nvPicPr>
        <p:blipFill rotWithShape="1">
          <a:blip r:embed="rId17">
            <a:alphaModFix/>
          </a:blip>
          <a:srcRect l="18750" t="38281" r="19870" b="20703"/>
          <a:stretch/>
        </p:blipFill>
        <p:spPr>
          <a:xfrm>
            <a:off x="23439084" y="12380072"/>
            <a:ext cx="3987958" cy="3934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" descr="PLATE 6 PHENOTYPE.png"/>
          <p:cNvPicPr preferRelativeResize="0"/>
          <p:nvPr/>
        </p:nvPicPr>
        <p:blipFill rotWithShape="1">
          <a:blip r:embed="rId18">
            <a:alphaModFix/>
          </a:blip>
          <a:srcRect l="18229" t="10547" r="24918" b="46875"/>
          <a:stretch/>
        </p:blipFill>
        <p:spPr>
          <a:xfrm>
            <a:off x="19375544" y="12380072"/>
            <a:ext cx="3934786" cy="393478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/>
          <p:nvPr/>
        </p:nvSpPr>
        <p:spPr>
          <a:xfrm>
            <a:off x="28616187" y="7271511"/>
            <a:ext cx="57935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Transform </a:t>
            </a:r>
            <a:r>
              <a:rPr lang="en-US" sz="3200" b="1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KrsB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-null cells with </a:t>
            </a:r>
            <a:endParaRPr sz="3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cDNA library</a:t>
            </a:r>
            <a:endParaRPr sz="3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28603890" y="10931872"/>
            <a:ext cx="581816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Grow transformed cells on a bacterial lawn </a:t>
            </a:r>
            <a:endParaRPr sz="32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2" name="Google Shape;132;p1"/>
          <p:cNvSpPr txBox="1"/>
          <p:nvPr/>
        </p:nvSpPr>
        <p:spPr>
          <a:xfrm>
            <a:off x="27949356" y="14668577"/>
            <a:ext cx="712723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Pick cells off of plaques with rescued </a:t>
            </a:r>
            <a:endParaRPr sz="3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phenotype (after 4 days)</a:t>
            </a:r>
            <a:endParaRPr sz="32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3" name="Google Shape;133;p1"/>
          <p:cNvSpPr txBox="1"/>
          <p:nvPr/>
        </p:nvSpPr>
        <p:spPr>
          <a:xfrm>
            <a:off x="29025018" y="18483100"/>
            <a:ext cx="496786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Grow cells and isolate plasmid DNA via miniprep</a:t>
            </a:r>
            <a:endParaRPr sz="3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28224523" y="22070360"/>
            <a:ext cx="65769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Amplify the cDNA insert via PCR to </a:t>
            </a:r>
            <a:endParaRPr sz="32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check for presence of insert</a:t>
            </a:r>
            <a:endParaRPr sz="3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29467723" y="25233281"/>
            <a:ext cx="40905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Sequence cDNA insert</a:t>
            </a:r>
            <a:endParaRPr sz="3200" b="1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7" name="Google Shape;137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8572610" y="1828800"/>
            <a:ext cx="4973880" cy="344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"/>
          <p:cNvPicPr preferRelativeResize="0"/>
          <p:nvPr/>
        </p:nvPicPr>
        <p:blipFill rotWithShape="1">
          <a:blip r:embed="rId20">
            <a:alphaModFix/>
          </a:blip>
          <a:srcRect b="14495"/>
          <a:stretch/>
        </p:blipFill>
        <p:spPr>
          <a:xfrm>
            <a:off x="37955035" y="19376904"/>
            <a:ext cx="4816993" cy="451621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"/>
          <p:cNvSpPr txBox="1"/>
          <p:nvPr/>
        </p:nvSpPr>
        <p:spPr>
          <a:xfrm>
            <a:off x="37997404" y="19923646"/>
            <a:ext cx="5752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 pairs</a:t>
            </a:r>
            <a:endParaRPr sz="36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1"/>
          <p:cNvSpPr txBox="1"/>
          <p:nvPr/>
        </p:nvSpPr>
        <p:spPr>
          <a:xfrm>
            <a:off x="38555616" y="20096040"/>
            <a:ext cx="6471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Ladder</a:t>
            </a:r>
            <a:endParaRPr/>
          </a:p>
        </p:txBody>
      </p:sp>
      <p:sp>
        <p:nvSpPr>
          <p:cNvPr id="141" name="Google Shape;141;p1"/>
          <p:cNvSpPr txBox="1"/>
          <p:nvPr/>
        </p:nvSpPr>
        <p:spPr>
          <a:xfrm>
            <a:off x="38083182" y="21763962"/>
            <a:ext cx="8670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1kb</a:t>
            </a:r>
            <a:endParaRPr sz="1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38101179" y="20887941"/>
            <a:ext cx="8670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3kb</a:t>
            </a:r>
            <a:endParaRPr sz="1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"/>
          <p:cNvSpPr txBox="1"/>
          <p:nvPr/>
        </p:nvSpPr>
        <p:spPr>
          <a:xfrm>
            <a:off x="38092607" y="20582742"/>
            <a:ext cx="8670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kb</a:t>
            </a:r>
            <a:endParaRPr sz="1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"/>
          <p:cNvSpPr txBox="1"/>
          <p:nvPr/>
        </p:nvSpPr>
        <p:spPr>
          <a:xfrm>
            <a:off x="38083182" y="20379503"/>
            <a:ext cx="86709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10kb</a:t>
            </a:r>
            <a:endParaRPr sz="1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39506147" y="20092058"/>
            <a:ext cx="9608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#1</a:t>
            </a:r>
            <a:endParaRPr sz="1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39607400" y="19610208"/>
            <a:ext cx="13902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MUTANT 3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40385219" y="20096040"/>
            <a:ext cx="9608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#2</a:t>
            </a:r>
            <a:endParaRPr sz="1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41248066" y="20092058"/>
            <a:ext cx="9608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#3</a:t>
            </a:r>
            <a:endParaRPr sz="1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"/>
          <p:cNvSpPr txBox="1"/>
          <p:nvPr/>
        </p:nvSpPr>
        <p:spPr>
          <a:xfrm>
            <a:off x="42037900" y="20096040"/>
            <a:ext cx="96084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#4</a:t>
            </a:r>
            <a:endParaRPr sz="1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"/>
          <p:cNvSpPr txBox="1"/>
          <p:nvPr/>
        </p:nvSpPr>
        <p:spPr>
          <a:xfrm>
            <a:off x="37617828" y="19293861"/>
            <a:ext cx="347093" cy="40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18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dirty="0"/>
          </a:p>
        </p:txBody>
      </p:sp>
      <p:sp>
        <p:nvSpPr>
          <p:cNvPr id="153" name="Google Shape;153;p1"/>
          <p:cNvSpPr/>
          <p:nvPr/>
        </p:nvSpPr>
        <p:spPr>
          <a:xfrm>
            <a:off x="41024980" y="21681409"/>
            <a:ext cx="770744" cy="27699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16;p1">
            <a:extLst>
              <a:ext uri="{FF2B5EF4-FFF2-40B4-BE49-F238E27FC236}">
                <a16:creationId xmlns:a16="http://schemas.microsoft.com/office/drawing/2014/main" id="{937BF336-582D-4936-961E-03A266DB3640}"/>
              </a:ext>
            </a:extLst>
          </p:cNvPr>
          <p:cNvSpPr txBox="1"/>
          <p:nvPr/>
        </p:nvSpPr>
        <p:spPr>
          <a:xfrm>
            <a:off x="19528399" y="8381766"/>
            <a:ext cx="186431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17;p1">
            <a:extLst>
              <a:ext uri="{FF2B5EF4-FFF2-40B4-BE49-F238E27FC236}">
                <a16:creationId xmlns:a16="http://schemas.microsoft.com/office/drawing/2014/main" id="{2DF25204-3FE0-463E-B943-80E1914D1333}"/>
              </a:ext>
            </a:extLst>
          </p:cNvPr>
          <p:cNvSpPr txBox="1"/>
          <p:nvPr/>
        </p:nvSpPr>
        <p:spPr>
          <a:xfrm>
            <a:off x="23532091" y="8381766"/>
            <a:ext cx="186431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19;p1">
            <a:extLst>
              <a:ext uri="{FF2B5EF4-FFF2-40B4-BE49-F238E27FC236}">
                <a16:creationId xmlns:a16="http://schemas.microsoft.com/office/drawing/2014/main" id="{C66186D2-9B4F-44B5-A1E7-474847178599}"/>
              </a:ext>
            </a:extLst>
          </p:cNvPr>
          <p:cNvSpPr txBox="1"/>
          <p:nvPr/>
        </p:nvSpPr>
        <p:spPr>
          <a:xfrm>
            <a:off x="19528399" y="12411859"/>
            <a:ext cx="186431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1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21;p1">
            <a:extLst>
              <a:ext uri="{FF2B5EF4-FFF2-40B4-BE49-F238E27FC236}">
                <a16:creationId xmlns:a16="http://schemas.microsoft.com/office/drawing/2014/main" id="{437E9C78-6C17-4EE9-B0D0-81E0775EBE30}"/>
              </a:ext>
            </a:extLst>
          </p:cNvPr>
          <p:cNvSpPr txBox="1"/>
          <p:nvPr/>
        </p:nvSpPr>
        <p:spPr>
          <a:xfrm>
            <a:off x="23532091" y="12411859"/>
            <a:ext cx="186431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en-US" sz="21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8B66FA-06FA-46D9-941B-4ECBFA9EA68C}"/>
              </a:ext>
            </a:extLst>
          </p:cNvPr>
          <p:cNvSpPr/>
          <p:nvPr/>
        </p:nvSpPr>
        <p:spPr>
          <a:xfrm>
            <a:off x="35187807" y="20460131"/>
            <a:ext cx="2690846" cy="256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2F8186-DBAB-48E8-B00A-2EE4C5CBFEFE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-86" r="4865"/>
          <a:stretch/>
        </p:blipFill>
        <p:spPr>
          <a:xfrm>
            <a:off x="35175385" y="20711094"/>
            <a:ext cx="2677702" cy="231930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463E5DB-3ECF-4ED2-A0C5-66FF41C033EA}"/>
              </a:ext>
            </a:extLst>
          </p:cNvPr>
          <p:cNvCxnSpPr/>
          <p:nvPr/>
        </p:nvCxnSpPr>
        <p:spPr>
          <a:xfrm flipV="1">
            <a:off x="36055583" y="20643013"/>
            <a:ext cx="285750" cy="559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EE4DAF21-AA31-4F9D-8060-257B0503C38E}"/>
              </a:ext>
            </a:extLst>
          </p:cNvPr>
          <p:cNvCxnSpPr>
            <a:cxnSpLocks/>
          </p:cNvCxnSpPr>
          <p:nvPr/>
        </p:nvCxnSpPr>
        <p:spPr>
          <a:xfrm flipH="1" flipV="1">
            <a:off x="36790476" y="20642531"/>
            <a:ext cx="279400" cy="315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Google Shape;151;p1"/>
          <p:cNvSpPr txBox="1"/>
          <p:nvPr/>
        </p:nvSpPr>
        <p:spPr>
          <a:xfrm>
            <a:off x="35123604" y="20469549"/>
            <a:ext cx="305987" cy="40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18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1748C-91E3-4EF9-9869-0A9FF15630BC}"/>
              </a:ext>
            </a:extLst>
          </p:cNvPr>
          <p:cNvSpPr/>
          <p:nvPr/>
        </p:nvSpPr>
        <p:spPr>
          <a:xfrm>
            <a:off x="1619250" y="5588351"/>
            <a:ext cx="16002000" cy="1302518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Background</a:t>
            </a:r>
            <a:endParaRPr lang="en-US" sz="6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2D91424-F2EB-4DD0-B017-DC0162EE34BC}"/>
              </a:ext>
            </a:extLst>
          </p:cNvPr>
          <p:cNvSpPr/>
          <p:nvPr/>
        </p:nvSpPr>
        <p:spPr>
          <a:xfrm>
            <a:off x="18063208" y="5577381"/>
            <a:ext cx="25694640" cy="1302518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6600"/>
            </a:pPr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Approach and Results</a:t>
            </a:r>
            <a:endParaRPr lang="en-US" sz="6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D16122-E5D4-4379-9F92-8272D88220D0}"/>
              </a:ext>
            </a:extLst>
          </p:cNvPr>
          <p:cNvSpPr/>
          <p:nvPr/>
        </p:nvSpPr>
        <p:spPr>
          <a:xfrm>
            <a:off x="1623683" y="23580078"/>
            <a:ext cx="15997567" cy="1246273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Conclusions and Future Directions</a:t>
            </a:r>
            <a:endParaRPr lang="en-US" sz="66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83B2FE-4682-4522-8DF7-E19CA922B071}"/>
              </a:ext>
            </a:extLst>
          </p:cNvPr>
          <p:cNvSpPr/>
          <p:nvPr/>
        </p:nvSpPr>
        <p:spPr>
          <a:xfrm>
            <a:off x="18063208" y="27379690"/>
            <a:ext cx="12588163" cy="1298448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6600"/>
            </a:pPr>
            <a:r>
              <a:rPr lang="en-US" sz="6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Acknowledgments</a:t>
            </a:r>
            <a:endParaRPr lang="en-US" sz="6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9E27B6F-64E2-451C-9BF9-B2CA769BBD5D}"/>
              </a:ext>
            </a:extLst>
          </p:cNvPr>
          <p:cNvSpPr/>
          <p:nvPr/>
        </p:nvSpPr>
        <p:spPr>
          <a:xfrm>
            <a:off x="31169688" y="27379690"/>
            <a:ext cx="12588163" cy="1298448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ts val="6600"/>
            </a:pPr>
            <a:r>
              <a:rPr lang="en-US" sz="6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lang="en-US" sz="6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900</Words>
  <Application>Microsoft Office PowerPoint</Application>
  <PresentationFormat>Custom</PresentationFormat>
  <Paragraphs>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PT Serif</vt:lpstr>
      <vt:lpstr>Playfair Display</vt:lpstr>
      <vt:lpstr>Oswald</vt:lpstr>
      <vt:lpstr>Source Code Pro</vt:lpstr>
      <vt:lpstr>Times New Roman</vt:lpstr>
      <vt:lpstr>Arial</vt:lpstr>
      <vt:lpstr>Modern Writer</vt:lpstr>
      <vt:lpstr>Genetic Screening to Find Novel Regulators of Tumor Suppressor  Homolog Kinase Responsive to Stress B (KrsB)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Screening to Find Novel Regulators of Tumor Suppressor  Homolog Kinase Responsive to Stress B (KrsB)</dc:title>
  <dc:creator>Swin Ratnayake</dc:creator>
  <cp:lastModifiedBy>Yulia Artemenko</cp:lastModifiedBy>
  <cp:revision>14</cp:revision>
  <dcterms:created xsi:type="dcterms:W3CDTF">2019-11-26T15:36:53Z</dcterms:created>
  <dcterms:modified xsi:type="dcterms:W3CDTF">2020-04-16T01:01:35Z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2019-11-26T00:00:00Z</vt:filetime>
  </property>
</Properties>
</file>